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2" r:id="rId2"/>
    <p:sldId id="263" r:id="rId3"/>
    <p:sldId id="257" r:id="rId4"/>
    <p:sldId id="264" r:id="rId5"/>
    <p:sldId id="259" r:id="rId6"/>
    <p:sldId id="266" r:id="rId7"/>
    <p:sldId id="267" r:id="rId8"/>
    <p:sldId id="260" r:id="rId9"/>
    <p:sldId id="265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7C8BEA0-FD27-4554-8F2C-ACB6D760FAEF}" type="datetimeFigureOut">
              <a:rPr lang="ru-RU" smtClean="0"/>
              <a:pPr/>
              <a:t>23.05.2013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099710D-F8B6-4DA8-9D06-E8C7AD1B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2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«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Актанышская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№2 с углубленным изучением отдельных предметов»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Актанышского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IMG_393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9632" y="1484784"/>
            <a:ext cx="6447369" cy="4873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6480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ожидаемые  результаты 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147248" cy="520519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участие каждого учащегося в разработке и подготовке самостоятельного/совместного проекта для школьных, муниципальных, республиканских, общероссийских выставок и конференций;</a:t>
            </a:r>
          </a:p>
          <a:p>
            <a:pPr algn="just"/>
            <a:endParaRPr lang="ru-RU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формирование технического творческого мышления учащегося; </a:t>
            </a:r>
          </a:p>
          <a:p>
            <a:pPr algn="just"/>
            <a:endParaRPr lang="ru-RU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привитие интереса к инженерно-технической отрасли;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7467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ФГБОУ ВПО «Казанский государственный энергетический университет»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 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МБОУ «</a:t>
            </a:r>
            <a:r>
              <a:rPr lang="ru-RU" sz="1800" b="1" dirty="0" err="1" smtClean="0"/>
              <a:t>Актанышская</a:t>
            </a:r>
            <a:r>
              <a:rPr lang="ru-RU" sz="1800" b="1" dirty="0" smtClean="0"/>
              <a:t> средняя общеобразовательная школа №2 с углубленным изучением отдельных предметов» </a:t>
            </a:r>
            <a:r>
              <a:rPr lang="ru-RU" sz="1800" b="1" dirty="0" err="1" smtClean="0"/>
              <a:t>Актанышского</a:t>
            </a:r>
            <a:r>
              <a:rPr lang="ru-RU" sz="1800" b="1" dirty="0" smtClean="0"/>
              <a:t> муниципального района Республики </a:t>
            </a:r>
            <a:r>
              <a:rPr lang="ru-RU" sz="1800" b="1" dirty="0" err="1" smtClean="0"/>
              <a:t>татарстан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endParaRPr lang="ru-RU" b="1" dirty="0" smtClean="0">
              <a:ln/>
              <a:solidFill>
                <a:schemeClr val="accent3"/>
              </a:solidFill>
            </a:endParaRPr>
          </a:p>
          <a:p>
            <a:endParaRPr lang="ru-RU" b="1" dirty="0" smtClean="0">
              <a:ln/>
              <a:solidFill>
                <a:schemeClr val="accent3"/>
              </a:solidFill>
            </a:endParaRPr>
          </a:p>
          <a:p>
            <a:pPr algn="ctr">
              <a:buNone/>
            </a:pPr>
            <a:r>
              <a:rPr lang="ru-RU" b="1" dirty="0" smtClean="0">
                <a:ln/>
                <a:solidFill>
                  <a:schemeClr val="accent3"/>
                </a:solidFill>
              </a:rPr>
              <a:t>Объединение технического творчества</a:t>
            </a:r>
          </a:p>
          <a:p>
            <a:pPr algn="ctr">
              <a:buNone/>
            </a:pPr>
            <a:r>
              <a:rPr lang="ru-RU" b="1" dirty="0" smtClean="0">
                <a:ln/>
                <a:solidFill>
                  <a:schemeClr val="accent3"/>
                </a:solidFill>
              </a:rPr>
              <a:t>школьников </a:t>
            </a:r>
          </a:p>
          <a:p>
            <a:pPr algn="ctr">
              <a:buNone/>
            </a:pPr>
            <a:r>
              <a:rPr lang="ru-RU" sz="5400" b="1" dirty="0" smtClean="0">
                <a:ln/>
                <a:solidFill>
                  <a:schemeClr val="accent3"/>
                </a:solidFill>
              </a:rPr>
              <a:t>«</a:t>
            </a:r>
            <a:r>
              <a:rPr lang="en-US" sz="5400" b="1" dirty="0" smtClean="0">
                <a:ln/>
                <a:solidFill>
                  <a:schemeClr val="accent3"/>
                </a:solidFill>
              </a:rPr>
              <a:t>STARTUP</a:t>
            </a:r>
            <a:r>
              <a:rPr lang="ru-RU" sz="5400" b="1" dirty="0" smtClean="0">
                <a:ln/>
                <a:solidFill>
                  <a:schemeClr val="accent3"/>
                </a:solidFill>
              </a:rPr>
              <a:t> ENERGY»</a:t>
            </a: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868958"/>
          </a:xfrm>
          <a:effectLst>
            <a:outerShdw blurRad="50800" dist="20000" dir="5400000" rotWithShape="0">
              <a:srgbClr val="000000">
                <a:alpha val="42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400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</a:t>
            </a:r>
            <a:r>
              <a:rPr lang="ru-RU" sz="4400" b="1" cap="none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Startup</a:t>
            </a:r>
            <a:r>
              <a:rPr lang="ru-RU" sz="4400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ru-RU" sz="4400" b="1" cap="none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Energy</a:t>
            </a:r>
            <a:r>
              <a:rPr lang="ru-RU" sz="4400" b="1" cap="none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»</a:t>
            </a:r>
            <a:endParaRPr lang="ru-RU" sz="4400" b="1" cap="none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Проект «</a:t>
            </a:r>
            <a:r>
              <a:rPr lang="en-US" b="1" dirty="0" smtClean="0">
                <a:solidFill>
                  <a:srgbClr val="002060"/>
                </a:solidFill>
              </a:rPr>
              <a:t>STARTUP</a:t>
            </a:r>
            <a:r>
              <a:rPr lang="ru-RU" b="1" dirty="0" smtClean="0">
                <a:solidFill>
                  <a:srgbClr val="002060"/>
                </a:solidFill>
              </a:rPr>
              <a:t> ENERGY», объединяющий учащихся 5-9 классов,  направлен на </a:t>
            </a:r>
          </a:p>
          <a:p>
            <a:pPr algn="ctr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создание и развитие в школе научно-технического объединения энергетического профиля </a:t>
            </a:r>
          </a:p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развитие творческих способностей учащихся и их профессиональной ориентации на реальный сектор экономики, энергетику.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Для выполнения поставленной цели решаются следующие задачи: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91264" cy="487375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1) привлечь предприятия энергетического профиля к работе объединения научно-технического творчества школьников;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2) оборудовать аудиторию для проведения занятий объединения;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3) ознакомление школьников со способами и средствами получения, преобразования, передачи и применения энергии;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4) привитие школьникам навыков по </a:t>
            </a:r>
            <a:r>
              <a:rPr lang="ru-RU" b="1" dirty="0" err="1" smtClean="0">
                <a:solidFill>
                  <a:srgbClr val="002060"/>
                </a:solidFill>
              </a:rPr>
              <a:t>энерго</a:t>
            </a:r>
            <a:r>
              <a:rPr lang="ru-RU" b="1" dirty="0" smtClean="0">
                <a:solidFill>
                  <a:srgbClr val="002060"/>
                </a:solidFill>
              </a:rPr>
              <a:t>- и ресурсосбережению;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5) приобщение и предоставление условий к техническому творчеству и изобретательской деятельности в области энергетического кластера; 6) профессиональная ориентация школьников на энергетическую отрасль.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003232" cy="513318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со способами и средствами получения, преобразования, передачи и применения энергии; им прививаются навыки по </a:t>
            </a:r>
            <a:r>
              <a:rPr lang="ru-RU" b="1" dirty="0" err="1" smtClean="0">
                <a:solidFill>
                  <a:srgbClr val="002060"/>
                </a:solidFill>
              </a:rPr>
              <a:t>энерго</a:t>
            </a:r>
            <a:r>
              <a:rPr lang="ru-RU" b="1" dirty="0" smtClean="0">
                <a:solidFill>
                  <a:srgbClr val="002060"/>
                </a:solidFill>
              </a:rPr>
              <a:t>- и ресурсосбережению;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учащиеся приобщаются к техническому творчеству, проектной и изобретательской деятельности в области энергетического кластера; 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у школьников формируется профессиональная ориентация на энергетическую отрасль.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04664"/>
            <a:ext cx="7416824" cy="646331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b="1" dirty="0" smtClean="0">
                <a:ln/>
                <a:solidFill>
                  <a:schemeClr val="accent3"/>
                </a:solidFill>
              </a:rPr>
              <a:t>В процессе работы научно-технического объединения учащиеся знакомятся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467600" cy="187220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2060"/>
                </a:solidFill>
              </a:rPr>
              <a:t>руководителем кружка технического творчества школьников «</a:t>
            </a:r>
            <a:r>
              <a:rPr lang="en-US" sz="2400" b="1" dirty="0" smtClean="0">
                <a:solidFill>
                  <a:srgbClr val="002060"/>
                </a:solidFill>
              </a:rPr>
              <a:t>STARTUP</a:t>
            </a:r>
            <a:r>
              <a:rPr lang="ru-RU" sz="2400" b="1" dirty="0" smtClean="0">
                <a:solidFill>
                  <a:srgbClr val="002060"/>
                </a:solidFill>
              </a:rPr>
              <a:t> ENERGY» назначена 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b="1" dirty="0" smtClean="0">
                <a:solidFill>
                  <a:schemeClr val="accent3"/>
                </a:solidFill>
              </a:rPr>
              <a:t>Набиева </a:t>
            </a:r>
            <a:r>
              <a:rPr lang="ru-RU" sz="1800" b="1" dirty="0" err="1" smtClean="0">
                <a:solidFill>
                  <a:schemeClr val="accent3"/>
                </a:solidFill>
              </a:rPr>
              <a:t>Фидания</a:t>
            </a:r>
            <a:r>
              <a:rPr lang="ru-RU" sz="1800" b="1" dirty="0" smtClean="0">
                <a:solidFill>
                  <a:schemeClr val="accent3"/>
                </a:solidFill>
              </a:rPr>
              <a:t> </a:t>
            </a:r>
            <a:r>
              <a:rPr lang="ru-RU" sz="1800" b="1" dirty="0" err="1" smtClean="0">
                <a:solidFill>
                  <a:schemeClr val="accent3"/>
                </a:solidFill>
              </a:rPr>
              <a:t>Рависовна</a:t>
            </a:r>
            <a:r>
              <a:rPr lang="ru-RU" sz="1800" b="1" dirty="0" smtClean="0">
                <a:solidFill>
                  <a:schemeClr val="accent3"/>
                </a:solidFill>
              </a:rPr>
              <a:t>, </a:t>
            </a:r>
            <a:br>
              <a:rPr lang="ru-RU" sz="1800" b="1" dirty="0" smtClean="0">
                <a:solidFill>
                  <a:schemeClr val="accent3"/>
                </a:solidFill>
              </a:rPr>
            </a:br>
            <a:r>
              <a:rPr lang="ru-RU" sz="1800" b="1" dirty="0" smtClean="0">
                <a:solidFill>
                  <a:schemeClr val="accent3">
                    <a:lumMod val="75000"/>
                  </a:schemeClr>
                </a:solidFill>
              </a:rPr>
              <a:t>учитель физики высшей квалификационной категории</a:t>
            </a:r>
            <a:endParaRPr lang="ru-RU" sz="1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5013176"/>
            <a:ext cx="67569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Оплата руководителя кружка  осуществляет  за счет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кружковой работы, спонсорских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средств 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и надбавок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стимулирующего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характера.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User\Desktop\7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204864"/>
            <a:ext cx="1905000" cy="25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Набор  детей для занятий в кружке технического творчества школьников «</a:t>
            </a:r>
            <a:r>
              <a:rPr lang="en-US" b="1" dirty="0" smtClean="0">
                <a:solidFill>
                  <a:srgbClr val="002060"/>
                </a:solidFill>
              </a:rPr>
              <a:t>STARTUP</a:t>
            </a:r>
            <a:r>
              <a:rPr lang="ru-RU" b="1" dirty="0" smtClean="0">
                <a:solidFill>
                  <a:srgbClr val="002060"/>
                </a:solidFill>
              </a:rPr>
              <a:t> ENERGY осуществляется на базе 5 – </a:t>
            </a:r>
            <a:r>
              <a:rPr lang="en-US" b="1" dirty="0" smtClean="0">
                <a:solidFill>
                  <a:srgbClr val="002060"/>
                </a:solidFill>
              </a:rPr>
              <a:t>11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 классов.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rgbClr val="002060"/>
                </a:solidFill>
              </a:rPr>
              <a:t>Группа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составляет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15 </a:t>
            </a:r>
            <a:r>
              <a:rPr lang="ru-RU" b="1" dirty="0" smtClean="0">
                <a:solidFill>
                  <a:srgbClr val="002060"/>
                </a:solidFill>
              </a:rPr>
              <a:t>-</a:t>
            </a:r>
            <a:r>
              <a:rPr lang="ru-RU" b="1" dirty="0" smtClean="0">
                <a:solidFill>
                  <a:srgbClr val="002060"/>
                </a:solidFill>
              </a:rPr>
              <a:t>2</a:t>
            </a:r>
            <a:r>
              <a:rPr lang="en-US" b="1" dirty="0" smtClean="0">
                <a:solidFill>
                  <a:srgbClr val="002060"/>
                </a:solidFill>
              </a:rPr>
              <a:t>0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учащихся</a:t>
            </a:r>
            <a:r>
              <a:rPr lang="en-US" b="1" dirty="0" smtClean="0">
                <a:solidFill>
                  <a:srgbClr val="002060"/>
                </a:solidFill>
              </a:rPr>
              <a:t>.( 3 </a:t>
            </a:r>
            <a:r>
              <a:rPr lang="ru-RU" b="1" dirty="0" smtClean="0">
                <a:solidFill>
                  <a:srgbClr val="002060"/>
                </a:solidFill>
              </a:rPr>
              <a:t>группы)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err="1" smtClean="0">
                <a:solidFill>
                  <a:srgbClr val="002060"/>
                </a:solidFill>
              </a:rPr>
              <a:t>Количество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занятий</a:t>
            </a:r>
            <a:r>
              <a:rPr lang="en-US" b="1" dirty="0" smtClean="0">
                <a:solidFill>
                  <a:srgbClr val="002060"/>
                </a:solidFill>
              </a:rPr>
              <a:t> в </a:t>
            </a:r>
            <a:r>
              <a:rPr lang="en-US" b="1" dirty="0" err="1" smtClean="0">
                <a:solidFill>
                  <a:srgbClr val="002060"/>
                </a:solidFill>
              </a:rPr>
              <a:t>неделю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–</a:t>
            </a:r>
            <a:r>
              <a:rPr lang="ru-RU" b="1" dirty="0" smtClean="0">
                <a:solidFill>
                  <a:srgbClr val="002060"/>
                </a:solidFill>
              </a:rPr>
              <a:t> 1-</a:t>
            </a:r>
            <a:r>
              <a:rPr lang="en-US" b="1" dirty="0" smtClean="0">
                <a:solidFill>
                  <a:srgbClr val="002060"/>
                </a:solidFill>
              </a:rPr>
              <a:t>2 </a:t>
            </a:r>
            <a:r>
              <a:rPr lang="en-US" b="1" dirty="0" err="1" smtClean="0">
                <a:solidFill>
                  <a:srgbClr val="002060"/>
                </a:solidFill>
              </a:rPr>
              <a:t>часа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620688"/>
            <a:ext cx="7056784" cy="4320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Техническое творчестве –мост 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науки к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производству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5107496"/>
            <a:ext cx="2045973" cy="153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Для функционирования объединения выделяется учебная аудитория со следующими характеристиками: лаборатория физических явлений и химического анализа, зона конструирования и учебно-методическая зона. 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DSCF075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556793"/>
            <a:ext cx="3240360" cy="2430270"/>
          </a:xfrm>
          <a:prstGeom prst="rect">
            <a:avLst/>
          </a:prstGeom>
          <a:noFill/>
        </p:spPr>
      </p:pic>
      <p:pic>
        <p:nvPicPr>
          <p:cNvPr id="6" name="Picture 2" descr="F:\DSCF07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7" y="1556792"/>
            <a:ext cx="3240359" cy="2430269"/>
          </a:xfrm>
          <a:prstGeom prst="rect">
            <a:avLst/>
          </a:prstGeom>
          <a:noFill/>
        </p:spPr>
      </p:pic>
      <p:pic>
        <p:nvPicPr>
          <p:cNvPr id="7" name="Picture 2" descr="F:\DSCF07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149080"/>
            <a:ext cx="3240360" cy="2430270"/>
          </a:xfrm>
          <a:prstGeom prst="rect">
            <a:avLst/>
          </a:prstGeom>
          <a:noFill/>
        </p:spPr>
      </p:pic>
      <p:pic>
        <p:nvPicPr>
          <p:cNvPr id="8" name="Picture 3" descr="F:\DSCF07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4149080"/>
            <a:ext cx="3267679" cy="23967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944" cy="106613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в рамках реализации проекта «Школа после уроков-2013» МБОУ 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</a:rPr>
              <a:t>Актанышская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 СОШ №2 сотрудничает с ЗАО «</a:t>
            </a:r>
            <a:r>
              <a:rPr lang="ru-RU" sz="2000" b="1" dirty="0" err="1" smtClean="0">
                <a:solidFill>
                  <a:schemeClr val="accent3">
                    <a:lumMod val="75000"/>
                  </a:schemeClr>
                </a:solidFill>
              </a:rPr>
              <a:t>Актанышский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 агрегатный завод»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User\Desktop\10w_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032448" cy="30243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16016" y="1484784"/>
            <a:ext cx="3888432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Оказывает помощь в создании кружка технического творчества школьников «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STARTUP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ENERGY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348880"/>
            <a:ext cx="3888432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Предоставляет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профориентационные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материалы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3068960"/>
            <a:ext cx="388843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Организует экскурсии для учащихся школы на Предприятие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16016" y="3861048"/>
            <a:ext cx="3888432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Способствует привлечению профильных специалистов к проведению занятий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4653136"/>
            <a:ext cx="8424936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Оказывает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школе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финансовую поддержку для осуществления мероприятий, направленных на совершенствование учебного процесса и развитие материально-технической базы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5517232"/>
            <a:ext cx="8424936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Оказывает помощь школе в обеспечении учебного процесса по профильным предметам (физика, математика, инженерная графика) дополнительными, учебными и методическими пособиями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6309320"/>
            <a:ext cx="8424936" cy="3600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Содействует Школе по трудоустройству учащихся в летние каникулы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226</TotalTime>
  <Words>377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Муниципальное бюджетное образовательное учреждение «Актанышская средняя общеобразовательная школа №2 с углубленным изучением отдельных предметов» Актанышского муниципального района республики Татарстан</vt:lpstr>
      <vt:lpstr>   ФГБОУ ВПО «Казанский государственный энергетический университет»   МБОУ «Актанышская средняя общеобразовательная школа №2 с углубленным изучением отдельных предметов» Актанышского муниципального района Республики татарстан </vt:lpstr>
      <vt:lpstr>«Startup Energy»</vt:lpstr>
      <vt:lpstr>Для выполнения поставленной цели решаются следующие задачи:</vt:lpstr>
      <vt:lpstr>Слайд 5</vt:lpstr>
      <vt:lpstr> руководителем кружка технического творчества школьников «STARTUP ENERGY» назначена    Набиева Фидания Рависовна,  учитель физики высшей квалификационной категории</vt:lpstr>
      <vt:lpstr>Слайд 7</vt:lpstr>
      <vt:lpstr> Для функционирования объединения выделяется учебная аудитория со следующими характеристиками: лаборатория физических явлений и химического анализа, зона конструирования и учебно-методическая зона. </vt:lpstr>
      <vt:lpstr>в рамках реализации проекта «Школа после уроков-2013» МБОУ Актанышская СОШ №2 сотрудничает с ЗАО «Актанышский агрегатный завод»</vt:lpstr>
      <vt:lpstr>ожидаемые  результаты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Ильшат</cp:lastModifiedBy>
  <cp:revision>24</cp:revision>
  <dcterms:created xsi:type="dcterms:W3CDTF">2013-05-21T11:37:48Z</dcterms:created>
  <dcterms:modified xsi:type="dcterms:W3CDTF">2013-05-23T19:10:41Z</dcterms:modified>
</cp:coreProperties>
</file>